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Consolas" panose="020B0609020204030204" pitchFamily="49" charset="0"/>
      <p:regular r:id="rId15"/>
      <p:bold r:id="rId16"/>
      <p:italic r:id="rId17"/>
      <p:boldItalic r:id="rId18"/>
    </p:embeddedFont>
    <p:embeddedFont>
      <p:font typeface="Inter" panose="020B0604020202020204" charset="0"/>
      <p:regular r:id="rId1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20T12:04:45.384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467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 &amp; HADOOP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931206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Cette présentation vous guidera à travers les étapes essentielles pour mettre en place et exécuter un travail Hadoop MapReduce dans un environnement </a:t>
            </a:r>
            <a:r>
              <a:rPr lang="en-US" sz="17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Dockerisé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801511-C0BC-D43D-1620-8BD35A82F1A8}"/>
              </a:ext>
            </a:extLst>
          </p:cNvPr>
          <p:cNvSpPr/>
          <p:nvPr/>
        </p:nvSpPr>
        <p:spPr>
          <a:xfrm>
            <a:off x="12823902" y="7738946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43438D3-5F27-9D17-D3B3-F749CA7996B3}"/>
              </a:ext>
            </a:extLst>
          </p:cNvPr>
          <p:cNvSpPr txBox="1"/>
          <p:nvPr/>
        </p:nvSpPr>
        <p:spPr>
          <a:xfrm>
            <a:off x="6280190" y="5709424"/>
            <a:ext cx="5383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Malak Khouja</a:t>
            </a:r>
          </a:p>
          <a:p>
            <a:r>
              <a:rPr lang="fr-FR" dirty="0"/>
              <a:t>Mohamed Ayoub Ben </a:t>
            </a:r>
            <a:r>
              <a:rPr lang="fr-FR" dirty="0" err="1"/>
              <a:t>Hameda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109" y="538639"/>
            <a:ext cx="8084582" cy="993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Lancement d'un Job MapReduce avec Hadoop Streaming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6016109" y="1758791"/>
            <a:ext cx="8084582" cy="484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Avant de lancer le job MapReduce, nous devons d'abord copier nos scripts Python (mapper.py et reducer.py) dans le système de fichiers local du conteneur, puis exécuter la commande Hadoop Streaming.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129576" y="2413159"/>
            <a:ext cx="15240" cy="5277803"/>
          </a:xfrm>
          <a:prstGeom prst="roundRect">
            <a:avLst>
              <a:gd name="adj" fmla="val 41714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114336" y="3564136"/>
            <a:ext cx="453985" cy="15240"/>
          </a:xfrm>
          <a:prstGeom prst="roundRect">
            <a:avLst>
              <a:gd name="adj" fmla="val 41714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6072842" y="3515023"/>
            <a:ext cx="113467" cy="113467"/>
          </a:xfrm>
          <a:prstGeom prst="roundRect">
            <a:avLst>
              <a:gd name="adj" fmla="val 402937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Shape 5"/>
          <p:cNvSpPr/>
          <p:nvPr/>
        </p:nvSpPr>
        <p:spPr>
          <a:xfrm>
            <a:off x="6583680" y="2413159"/>
            <a:ext cx="7517011" cy="2317313"/>
          </a:xfrm>
          <a:prstGeom prst="roundRect">
            <a:avLst>
              <a:gd name="adj" fmla="val 274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6742628" y="2572107"/>
            <a:ext cx="230159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1. Préparation des Scripts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6742628" y="2911197"/>
            <a:ext cx="719911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Copier mapper.py et reducer.py dans /root/ du conteneur</a:t>
            </a:r>
            <a:endParaRPr lang="en-US" sz="1150" dirty="0"/>
          </a:p>
        </p:txBody>
      </p:sp>
      <p:sp>
        <p:nvSpPr>
          <p:cNvPr id="11" name="Text 8"/>
          <p:cNvSpPr/>
          <p:nvPr/>
        </p:nvSpPr>
        <p:spPr>
          <a:xfrm>
            <a:off x="6742628" y="3206115"/>
            <a:ext cx="7199114" cy="2420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S'assurer que les scripts sont exécutables</a:t>
            </a:r>
            <a:endParaRPr lang="en-US" sz="1150" dirty="0"/>
          </a:p>
        </p:txBody>
      </p:sp>
      <p:sp>
        <p:nvSpPr>
          <p:cNvPr id="12" name="Shape 9"/>
          <p:cNvSpPr/>
          <p:nvPr/>
        </p:nvSpPr>
        <p:spPr>
          <a:xfrm>
            <a:off x="6742628" y="3618428"/>
            <a:ext cx="7199114" cy="953095"/>
          </a:xfrm>
          <a:prstGeom prst="roundRect">
            <a:avLst>
              <a:gd name="adj" fmla="val 667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Shape 10"/>
          <p:cNvSpPr/>
          <p:nvPr/>
        </p:nvSpPr>
        <p:spPr>
          <a:xfrm>
            <a:off x="6735128" y="3618428"/>
            <a:ext cx="7214116" cy="953095"/>
          </a:xfrm>
          <a:prstGeom prst="roundRect">
            <a:avLst>
              <a:gd name="adj" fmla="val 238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Text 11"/>
          <p:cNvSpPr/>
          <p:nvPr/>
        </p:nvSpPr>
        <p:spPr>
          <a:xfrm>
            <a:off x="6886456" y="3731895"/>
            <a:ext cx="6911459" cy="726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cp mapper.py hadoop-master:/root/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cp reducer.py hadoop-master:/root/</a:t>
            </a:r>
            <a:endParaRPr lang="en-US" sz="1150" dirty="0"/>
          </a:p>
        </p:txBody>
      </p:sp>
      <p:sp>
        <p:nvSpPr>
          <p:cNvPr id="15" name="Shape 12"/>
          <p:cNvSpPr/>
          <p:nvPr/>
        </p:nvSpPr>
        <p:spPr>
          <a:xfrm>
            <a:off x="6114336" y="6354366"/>
            <a:ext cx="453985" cy="15240"/>
          </a:xfrm>
          <a:prstGeom prst="roundRect">
            <a:avLst>
              <a:gd name="adj" fmla="val 417140"/>
            </a:avLst>
          </a:prstGeom>
          <a:solidFill>
            <a:srgbClr val="B2D4E5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6072842" y="6305252"/>
            <a:ext cx="113467" cy="113467"/>
          </a:xfrm>
          <a:prstGeom prst="roundRect">
            <a:avLst>
              <a:gd name="adj" fmla="val 402937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Shape 14"/>
          <p:cNvSpPr/>
          <p:nvPr/>
        </p:nvSpPr>
        <p:spPr>
          <a:xfrm>
            <a:off x="6583680" y="5033129"/>
            <a:ext cx="7517011" cy="2657832"/>
          </a:xfrm>
          <a:prstGeom prst="roundRect">
            <a:avLst>
              <a:gd name="adj" fmla="val 239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8" name="Text 15"/>
          <p:cNvSpPr/>
          <p:nvPr/>
        </p:nvSpPr>
        <p:spPr>
          <a:xfrm>
            <a:off x="6742628" y="5192078"/>
            <a:ext cx="2561987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2. Lancer un job MapReduce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6742628" y="5610701"/>
            <a:ext cx="7199114" cy="1921312"/>
          </a:xfrm>
          <a:prstGeom prst="roundRect">
            <a:avLst>
              <a:gd name="adj" fmla="val 330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Shape 17"/>
          <p:cNvSpPr/>
          <p:nvPr/>
        </p:nvSpPr>
        <p:spPr>
          <a:xfrm>
            <a:off x="6735128" y="5610701"/>
            <a:ext cx="7214116" cy="1921312"/>
          </a:xfrm>
          <a:prstGeom prst="roundRect">
            <a:avLst>
              <a:gd name="adj" fmla="val 118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Text 18"/>
          <p:cNvSpPr/>
          <p:nvPr/>
        </p:nvSpPr>
        <p:spPr>
          <a:xfrm>
            <a:off x="6886456" y="5724168"/>
            <a:ext cx="6911459" cy="1694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hadoop jar /usr/local/hadoop/share/hadoop/tools/lib/hadoop-streaming-*.jar \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-input /input/purchases.txt \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-output /user/root/output \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-mapper "python3 mapper.py“ \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-reducer "python3 reducer.py“ \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-file /root/mapper.py \</a:t>
            </a:r>
            <a:endParaRPr lang="en-US" sz="11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6F14EB-83C6-DD9E-9A28-7733759DCCDE}"/>
              </a:ext>
            </a:extLst>
          </p:cNvPr>
          <p:cNvSpPr/>
          <p:nvPr/>
        </p:nvSpPr>
        <p:spPr>
          <a:xfrm>
            <a:off x="12879659" y="7713611"/>
            <a:ext cx="1639229" cy="3959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261" y="441008"/>
            <a:ext cx="4209574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Lecture du Résultat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561261" y="1287899"/>
            <a:ext cx="135078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Une fois le job MapReduce terminé, les résultats sont stockés dans HDFS et peuvent être récupérés et affichés.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561261" y="1885117"/>
            <a:ext cx="2104787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Affichage du Résultat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61261" y="2308503"/>
            <a:ext cx="655832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commande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hadoop fs -cat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permet de visualiser le contenu du fichier de sortie généré par le job MapReduce.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561261" y="2965966"/>
            <a:ext cx="6558320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exec -it </a:t>
            </a:r>
            <a:r>
              <a:rPr lang="en-US" sz="12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hadoop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-master </a:t>
            </a:r>
          </a:p>
          <a:p>
            <a:pPr marL="0" indent="0" algn="l">
              <a:lnSpc>
                <a:spcPts val="2000"/>
              </a:lnSpc>
              <a:buNone/>
            </a:pPr>
            <a:r>
              <a:rPr lang="en-US" sz="12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hadoop</a:t>
            </a: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fs -cat /output/part-00000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561261" y="3901491"/>
            <a:ext cx="6558320" cy="513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Ceci affiche le résultat agrégé de </a:t>
            </a:r>
            <a:r>
              <a:rPr lang="en-US" sz="12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notre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analyse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endParaRPr lang="en-US" sz="12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4489" y="1544479"/>
            <a:ext cx="6558320" cy="655832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561261" y="7296600"/>
            <a:ext cx="13507879" cy="256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</a:t>
            </a:r>
            <a:r>
              <a:rPr lang="en-US" sz="125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fichier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output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contient la sortie de la phase Reduce, un fichier texte simple et lisible.</a:t>
            </a:r>
            <a:endParaRPr lang="en-US" sz="12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7570" y="438031"/>
            <a:ext cx="5918478" cy="418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Hadoop en Bref : La Crème de la Crème</a:t>
            </a:r>
            <a:endParaRPr lang="en-US" sz="2600" dirty="0"/>
          </a:p>
        </p:txBody>
      </p:sp>
      <p:sp>
        <p:nvSpPr>
          <p:cNvPr id="3" name="Shape 1"/>
          <p:cNvSpPr/>
          <p:nvPr/>
        </p:nvSpPr>
        <p:spPr>
          <a:xfrm>
            <a:off x="557570" y="1174790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580430" y="1197650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5" name="Text 3"/>
          <p:cNvSpPr/>
          <p:nvPr/>
        </p:nvSpPr>
        <p:spPr>
          <a:xfrm>
            <a:off x="775692" y="1513403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376958" y="1356955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HDFS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376958" y="1713786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Découpe, distribue et réplique les données pour la tolérance aux pannes et la performance.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557570" y="2310051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80430" y="2332911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775692" y="2648664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1376958" y="2492216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Hadoop Streaming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76958" y="2849047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 d'utiliser des scripts Python/R comme Mappers et Reducers via STDIN/STDOUT.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557570" y="3445312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2"/>
          <p:cNvSpPr/>
          <p:nvPr/>
        </p:nvSpPr>
        <p:spPr>
          <a:xfrm>
            <a:off x="580430" y="3468172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3"/>
          <p:cNvSpPr/>
          <p:nvPr/>
        </p:nvSpPr>
        <p:spPr>
          <a:xfrm>
            <a:off x="775692" y="3783925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1376958" y="3627477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Mapper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76958" y="3984308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 les données brutes ligne par ligne.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557570" y="4580573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9" name="Shape 17"/>
          <p:cNvSpPr/>
          <p:nvPr/>
        </p:nvSpPr>
        <p:spPr>
          <a:xfrm>
            <a:off x="580430" y="4603433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8"/>
          <p:cNvSpPr/>
          <p:nvPr/>
        </p:nvSpPr>
        <p:spPr>
          <a:xfrm>
            <a:off x="775692" y="4919186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1376958" y="4762738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Shuffle &amp; Sort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376958" y="5119568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Trie et regroupe automatiquement les données intermédiaires.</a:t>
            </a:r>
            <a:endParaRPr lang="en-US" sz="1250" dirty="0"/>
          </a:p>
        </p:txBody>
      </p:sp>
      <p:sp>
        <p:nvSpPr>
          <p:cNvPr id="23" name="Shape 21"/>
          <p:cNvSpPr/>
          <p:nvPr/>
        </p:nvSpPr>
        <p:spPr>
          <a:xfrm>
            <a:off x="557570" y="5715833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4" name="Shape 22"/>
          <p:cNvSpPr/>
          <p:nvPr/>
        </p:nvSpPr>
        <p:spPr>
          <a:xfrm>
            <a:off x="580430" y="5738693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5" name="Text 23"/>
          <p:cNvSpPr/>
          <p:nvPr/>
        </p:nvSpPr>
        <p:spPr>
          <a:xfrm>
            <a:off x="775692" y="6054447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5</a:t>
            </a:r>
            <a:endParaRPr lang="en-US" sz="1850" dirty="0"/>
          </a:p>
        </p:txBody>
      </p:sp>
      <p:sp>
        <p:nvSpPr>
          <p:cNvPr id="26" name="Text 24"/>
          <p:cNvSpPr/>
          <p:nvPr/>
        </p:nvSpPr>
        <p:spPr>
          <a:xfrm>
            <a:off x="1376958" y="5897999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Reducer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1376958" y="6254829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Calcule le résultat final en agrégeant les groupes de valeurs.</a:t>
            </a:r>
            <a:endParaRPr lang="en-US" sz="1250" dirty="0"/>
          </a:p>
        </p:txBody>
      </p:sp>
      <p:sp>
        <p:nvSpPr>
          <p:cNvPr id="28" name="Shape 26"/>
          <p:cNvSpPr/>
          <p:nvPr/>
        </p:nvSpPr>
        <p:spPr>
          <a:xfrm>
            <a:off x="557570" y="6851094"/>
            <a:ext cx="13515261" cy="975955"/>
          </a:xfrm>
          <a:prstGeom prst="roundRect">
            <a:avLst>
              <a:gd name="adj" fmla="val 685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9" name="Shape 27"/>
          <p:cNvSpPr/>
          <p:nvPr/>
        </p:nvSpPr>
        <p:spPr>
          <a:xfrm>
            <a:off x="580430" y="6873954"/>
            <a:ext cx="637223" cy="930235"/>
          </a:xfrm>
          <a:prstGeom prst="roundRect">
            <a:avLst>
              <a:gd name="adj" fmla="val 6196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30" name="Text 28"/>
          <p:cNvSpPr/>
          <p:nvPr/>
        </p:nvSpPr>
        <p:spPr>
          <a:xfrm>
            <a:off x="775692" y="7189708"/>
            <a:ext cx="238958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6</a:t>
            </a:r>
            <a:endParaRPr lang="en-US" sz="1850" dirty="0"/>
          </a:p>
        </p:txBody>
      </p:sp>
      <p:sp>
        <p:nvSpPr>
          <p:cNvPr id="31" name="Text 29"/>
          <p:cNvSpPr/>
          <p:nvPr/>
        </p:nvSpPr>
        <p:spPr>
          <a:xfrm>
            <a:off x="1376958" y="7033260"/>
            <a:ext cx="2090976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Docker Cluster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76958" y="7390090"/>
            <a:ext cx="12513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Facilite grandement le déploiement local de Hadoop.</a:t>
            </a:r>
            <a:endParaRPr lang="en-US" sz="12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D81C17-37CC-EAE1-B894-FD3E77988C7F}"/>
              </a:ext>
            </a:extLst>
          </p:cNvPr>
          <p:cNvSpPr/>
          <p:nvPr/>
        </p:nvSpPr>
        <p:spPr>
          <a:xfrm>
            <a:off x="12879659" y="7833626"/>
            <a:ext cx="1639229" cy="3502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E4B225A-3498-095E-FD13-5900D3A0F1B9}"/>
              </a:ext>
            </a:extLst>
          </p:cNvPr>
          <p:cNvSpPr/>
          <p:nvPr/>
        </p:nvSpPr>
        <p:spPr>
          <a:xfrm>
            <a:off x="14095691" y="7710963"/>
            <a:ext cx="299968" cy="122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8540" y="548878"/>
            <a:ext cx="5239226" cy="654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Sommaire : 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698540" y="1602819"/>
            <a:ext cx="6516886" cy="2907030"/>
          </a:xfrm>
          <a:prstGeom prst="roundRect">
            <a:avLst>
              <a:gd name="adj" fmla="val 288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4" name="Shape 2"/>
          <p:cNvSpPr/>
          <p:nvPr/>
        </p:nvSpPr>
        <p:spPr>
          <a:xfrm>
            <a:off x="721400" y="1625679"/>
            <a:ext cx="6471166" cy="598765"/>
          </a:xfrm>
          <a:prstGeom prst="roundRect">
            <a:avLst>
              <a:gd name="adj" fmla="val 941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07262" y="1771531"/>
            <a:ext cx="299323" cy="2993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0948" y="2423993"/>
            <a:ext cx="5108138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I. MISE EN PLACE DE L'ENVIRONNEMENT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20948" y="2871073"/>
            <a:ext cx="6072068" cy="638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1.1 Installation et Configuration du Cluster Hadoop avec Docker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920948" y="3579257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1.2 Déploiement du Cluster : Master et Slaves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920948" y="3968234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1.3 Lancement de Hadoop et YARN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7414974" y="1602819"/>
            <a:ext cx="6516886" cy="2907030"/>
          </a:xfrm>
          <a:prstGeom prst="roundRect">
            <a:avLst>
              <a:gd name="adj" fmla="val 2884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7437834" y="1625679"/>
            <a:ext cx="6471166" cy="598765"/>
          </a:xfrm>
          <a:prstGeom prst="roundRect">
            <a:avLst>
              <a:gd name="adj" fmla="val 941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23696" y="1771531"/>
            <a:ext cx="299323" cy="29932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37383" y="2423993"/>
            <a:ext cx="459152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II. SYSTÈME DE FICHIERS DISTRIBUÉ</a:t>
            </a:r>
            <a:endParaRPr lang="en-US" sz="2050" dirty="0"/>
          </a:p>
        </p:txBody>
      </p:sp>
      <p:sp>
        <p:nvSpPr>
          <p:cNvPr id="14" name="Text 10"/>
          <p:cNvSpPr/>
          <p:nvPr/>
        </p:nvSpPr>
        <p:spPr>
          <a:xfrm>
            <a:off x="7637383" y="2871073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2.1 Stockage des Données dans HDFS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7637383" y="3260050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2.2 Interaction avec HDFS</a:t>
            </a:r>
            <a:endParaRPr lang="en-US" sz="1550" dirty="0"/>
          </a:p>
        </p:txBody>
      </p:sp>
      <p:sp>
        <p:nvSpPr>
          <p:cNvPr id="16" name="Shape 12"/>
          <p:cNvSpPr/>
          <p:nvPr/>
        </p:nvSpPr>
        <p:spPr>
          <a:xfrm>
            <a:off x="698540" y="4709398"/>
            <a:ext cx="6516886" cy="2976801"/>
          </a:xfrm>
          <a:prstGeom prst="roundRect">
            <a:avLst>
              <a:gd name="adj" fmla="val 28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7" name="Shape 13"/>
          <p:cNvSpPr/>
          <p:nvPr/>
        </p:nvSpPr>
        <p:spPr>
          <a:xfrm>
            <a:off x="721400" y="4732258"/>
            <a:ext cx="6471166" cy="598765"/>
          </a:xfrm>
          <a:prstGeom prst="roundRect">
            <a:avLst>
              <a:gd name="adj" fmla="val 941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07262" y="4878110"/>
            <a:ext cx="299323" cy="299323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20948" y="5530572"/>
            <a:ext cx="3806666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III. TRAITEMENT MAPREDUCE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920948" y="5977652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3.1 Hadoop Streaming : L'Interface Universelle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920948" y="6366629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3.2 Mapper : Fonctionnement Général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920948" y="6755606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3.3 Shuffle &amp; Sort et Reducer</a:t>
            </a:r>
            <a:endParaRPr lang="en-US" sz="1550" dirty="0"/>
          </a:p>
        </p:txBody>
      </p:sp>
      <p:sp>
        <p:nvSpPr>
          <p:cNvPr id="23" name="Text 18"/>
          <p:cNvSpPr/>
          <p:nvPr/>
        </p:nvSpPr>
        <p:spPr>
          <a:xfrm>
            <a:off x="920948" y="7144583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3.4 Lancement d'un Job MapReduce</a:t>
            </a:r>
            <a:endParaRPr lang="en-US" sz="1550" dirty="0"/>
          </a:p>
        </p:txBody>
      </p:sp>
      <p:sp>
        <p:nvSpPr>
          <p:cNvPr id="24" name="Shape 19"/>
          <p:cNvSpPr/>
          <p:nvPr/>
        </p:nvSpPr>
        <p:spPr>
          <a:xfrm>
            <a:off x="7414974" y="4709398"/>
            <a:ext cx="6516886" cy="2976801"/>
          </a:xfrm>
          <a:prstGeom prst="roundRect">
            <a:avLst>
              <a:gd name="adj" fmla="val 281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25" name="Shape 20"/>
          <p:cNvSpPr/>
          <p:nvPr/>
        </p:nvSpPr>
        <p:spPr>
          <a:xfrm>
            <a:off x="7437834" y="4732258"/>
            <a:ext cx="6471166" cy="598765"/>
          </a:xfrm>
          <a:prstGeom prst="roundRect">
            <a:avLst>
              <a:gd name="adj" fmla="val 9419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pic>
        <p:nvPicPr>
          <p:cNvPr id="26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23696" y="4878110"/>
            <a:ext cx="299323" cy="299323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7637383" y="5530572"/>
            <a:ext cx="3587472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IV. RÉSULTATS ET SYNTHÈSE</a:t>
            </a:r>
            <a:endParaRPr lang="en-US" sz="2050" dirty="0"/>
          </a:p>
        </p:txBody>
      </p:sp>
      <p:sp>
        <p:nvSpPr>
          <p:cNvPr id="28" name="Text 22"/>
          <p:cNvSpPr/>
          <p:nvPr/>
        </p:nvSpPr>
        <p:spPr>
          <a:xfrm>
            <a:off x="7637383" y="5977652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4.1 Lecture du Résultat</a:t>
            </a:r>
            <a:endParaRPr lang="en-US" sz="1550" dirty="0"/>
          </a:p>
        </p:txBody>
      </p:sp>
      <p:sp>
        <p:nvSpPr>
          <p:cNvPr id="29" name="Text 23"/>
          <p:cNvSpPr/>
          <p:nvPr/>
        </p:nvSpPr>
        <p:spPr>
          <a:xfrm>
            <a:off x="7637383" y="6366629"/>
            <a:ext cx="6072068" cy="319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4.2 Hadoop en Bref</a:t>
            </a:r>
            <a:endParaRPr lang="en-US" sz="155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DD0C76E-E9E5-094C-B67F-15303DD02AA3}"/>
              </a:ext>
            </a:extLst>
          </p:cNvPr>
          <p:cNvSpPr/>
          <p:nvPr/>
        </p:nvSpPr>
        <p:spPr>
          <a:xfrm>
            <a:off x="12823902" y="7738946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866" y="504587"/>
            <a:ext cx="2407325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41866" y="878800"/>
            <a:ext cx="7860268" cy="96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Installation et Configuration du Cluster Hadoop avec Docker</a:t>
            </a:r>
            <a:endParaRPr lang="en-US" sz="3000" dirty="0"/>
          </a:p>
        </p:txBody>
      </p:sp>
      <p:sp>
        <p:nvSpPr>
          <p:cNvPr id="5" name="Shape 2"/>
          <p:cNvSpPr/>
          <p:nvPr/>
        </p:nvSpPr>
        <p:spPr>
          <a:xfrm>
            <a:off x="641866" y="2391608"/>
            <a:ext cx="7860268" cy="2437448"/>
          </a:xfrm>
          <a:prstGeom prst="roundRect">
            <a:avLst>
              <a:gd name="adj" fmla="val 4502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41866" y="2368748"/>
            <a:ext cx="7860268" cy="91440"/>
          </a:xfrm>
          <a:prstGeom prst="roundRect">
            <a:avLst>
              <a:gd name="adj" fmla="val 8424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Shape 4"/>
          <p:cNvSpPr/>
          <p:nvPr/>
        </p:nvSpPr>
        <p:spPr>
          <a:xfrm>
            <a:off x="4296906" y="2116574"/>
            <a:ext cx="550188" cy="550188"/>
          </a:xfrm>
          <a:prstGeom prst="roundRect">
            <a:avLst>
              <a:gd name="adj" fmla="val 16619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8" name="Text 5"/>
          <p:cNvSpPr/>
          <p:nvPr/>
        </p:nvSpPr>
        <p:spPr>
          <a:xfrm>
            <a:off x="4461927" y="2254091"/>
            <a:ext cx="22002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848082" y="2850118"/>
            <a:ext cx="3347680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Images Docker Préconfigurées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48082" y="3261003"/>
            <a:ext cx="744783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utiliserons une image Docker préconfigurée qui contient Hadoop et Spark. Cela simplifie grandement l'installation et la gestion des dépendances.</a:t>
            </a:r>
            <a:endParaRPr lang="en-US" sz="1400" dirty="0"/>
          </a:p>
        </p:txBody>
      </p:sp>
      <p:sp>
        <p:nvSpPr>
          <p:cNvPr id="11" name="Shape 8"/>
          <p:cNvSpPr/>
          <p:nvPr/>
        </p:nvSpPr>
        <p:spPr>
          <a:xfrm>
            <a:off x="848082" y="4054316"/>
            <a:ext cx="7447836" cy="568523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Shape 9"/>
          <p:cNvSpPr/>
          <p:nvPr/>
        </p:nvSpPr>
        <p:spPr>
          <a:xfrm>
            <a:off x="838914" y="4054316"/>
            <a:ext cx="7466171" cy="568523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1022271" y="4191833"/>
            <a:ext cx="709945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pull liliasfaxi/spark-hadoop:hv-2.7.2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641866" y="5287447"/>
            <a:ext cx="7860268" cy="2437448"/>
          </a:xfrm>
          <a:prstGeom prst="roundRect">
            <a:avLst>
              <a:gd name="adj" fmla="val 4502"/>
            </a:avLst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641866" y="5264587"/>
            <a:ext cx="7860268" cy="91440"/>
          </a:xfrm>
          <a:prstGeom prst="roundRect">
            <a:avLst>
              <a:gd name="adj" fmla="val 84249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4296906" y="5012412"/>
            <a:ext cx="550188" cy="550188"/>
          </a:xfrm>
          <a:prstGeom prst="roundRect">
            <a:avLst>
              <a:gd name="adj" fmla="val 166198"/>
            </a:avLst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4461927" y="5149929"/>
            <a:ext cx="22002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FFFFF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848082" y="5745956"/>
            <a:ext cx="2980253" cy="3008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Création du Réseau Docker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848082" y="6156841"/>
            <a:ext cx="7447836" cy="5869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réseau dédié permet aux conteneurs de communiquer entre eux de manière isolée et sécurisée.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848082" y="6950154"/>
            <a:ext cx="7447836" cy="568523"/>
          </a:xfrm>
          <a:prstGeom prst="roundRect">
            <a:avLst>
              <a:gd name="adj" fmla="val 1355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8"/>
          <p:cNvSpPr/>
          <p:nvPr/>
        </p:nvSpPr>
        <p:spPr>
          <a:xfrm>
            <a:off x="838914" y="6950154"/>
            <a:ext cx="7466171" cy="568523"/>
          </a:xfrm>
          <a:prstGeom prst="roundRect">
            <a:avLst>
              <a:gd name="adj" fmla="val 483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9"/>
          <p:cNvSpPr/>
          <p:nvPr/>
        </p:nvSpPr>
        <p:spPr>
          <a:xfrm>
            <a:off x="1022271" y="7087672"/>
            <a:ext cx="709945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network create -drive = bridge hadoop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59448" y="861893"/>
            <a:ext cx="6501765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Déploiement du Cluster : Master et Slaves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059448" y="1537216"/>
            <a:ext cx="7997904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cluster Hadoop typique se compose d'un nœud maître et de plusieurs nœuds esclaves, chacun ayant des rôles spécifiques pour le stockage et le traitement des données.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6059448" y="2245281"/>
            <a:ext cx="7997904" cy="2217420"/>
          </a:xfrm>
          <a:prstGeom prst="roundRect">
            <a:avLst>
              <a:gd name="adj" fmla="val 310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Shape 3"/>
          <p:cNvSpPr/>
          <p:nvPr/>
        </p:nvSpPr>
        <p:spPr>
          <a:xfrm>
            <a:off x="6082308" y="2268141"/>
            <a:ext cx="654963" cy="2171700"/>
          </a:xfrm>
          <a:prstGeom prst="roundRect">
            <a:avLst>
              <a:gd name="adj" fmla="val 6312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283166" y="3200519"/>
            <a:ext cx="24550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00982" y="2431852"/>
            <a:ext cx="3970020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Master (NameNode + ResourceManager)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900982" y="2798683"/>
            <a:ext cx="69698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nœud maître est le cerveau du cluster. le NameNode gère les métadonnées de HDFS et le ResourceManager coordonne les ressources du cluster pour les applications.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6900982" y="3506748"/>
            <a:ext cx="6969800" cy="769382"/>
          </a:xfrm>
          <a:prstGeom prst="roundRect">
            <a:avLst>
              <a:gd name="adj" fmla="val 893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1" name="Shape 8"/>
          <p:cNvSpPr/>
          <p:nvPr/>
        </p:nvSpPr>
        <p:spPr>
          <a:xfrm>
            <a:off x="6892885" y="3506748"/>
            <a:ext cx="6985992" cy="769382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7056596" y="3629501"/>
            <a:ext cx="665857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-itd --net=hadoop -p 50070:50070 -p 8088:8088 -p 7077:7077 \  --name hadoop-master --hostname hadoop-master liliasfaxi/spark-hadoop:hv2.7.2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059448" y="4626412"/>
            <a:ext cx="7997904" cy="2741295"/>
          </a:xfrm>
          <a:prstGeom prst="roundRect">
            <a:avLst>
              <a:gd name="adj" fmla="val 2509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4" name="Shape 11"/>
          <p:cNvSpPr/>
          <p:nvPr/>
        </p:nvSpPr>
        <p:spPr>
          <a:xfrm>
            <a:off x="6082308" y="4649272"/>
            <a:ext cx="654963" cy="2695575"/>
          </a:xfrm>
          <a:prstGeom prst="roundRect">
            <a:avLst>
              <a:gd name="adj" fmla="val 6312"/>
            </a:avLst>
          </a:prstGeom>
          <a:solidFill>
            <a:srgbClr val="CCEEFF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2"/>
          <p:cNvSpPr/>
          <p:nvPr/>
        </p:nvSpPr>
        <p:spPr>
          <a:xfrm>
            <a:off x="6283166" y="5843588"/>
            <a:ext cx="245507" cy="306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900982" y="4812983"/>
            <a:ext cx="3578662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Slaves (DataNodes + NodeManagers)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6900982" y="5179814"/>
            <a:ext cx="6969800" cy="523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nœuds esclaves sont responsables du stockage des blocs de données (DataNodes) et de l'exécution des tâches assignées par le ResourceManager (NodeManagers).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6900982" y="5887879"/>
            <a:ext cx="6969800" cy="1293257"/>
          </a:xfrm>
          <a:prstGeom prst="roundRect">
            <a:avLst>
              <a:gd name="adj" fmla="val 531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9" name="Shape 16"/>
          <p:cNvSpPr/>
          <p:nvPr/>
        </p:nvSpPr>
        <p:spPr>
          <a:xfrm>
            <a:off x="6892885" y="5887879"/>
            <a:ext cx="6985992" cy="1293257"/>
          </a:xfrm>
          <a:prstGeom prst="roundRect">
            <a:avLst>
              <a:gd name="adj" fmla="val 189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0" name="Text 17"/>
          <p:cNvSpPr/>
          <p:nvPr/>
        </p:nvSpPr>
        <p:spPr>
          <a:xfrm>
            <a:off x="7056596" y="6010632"/>
            <a:ext cx="6658570" cy="1047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-itd --net=hadoop --name hadoop-slave1 --hostname hadoop-slave1 \ liliasfaxi/spark-hadoop:hv2.7.2</a:t>
            </a:r>
          </a:p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run -itd --net=hadoop --name hadoop-slave2 --hostname hadoop-slave2 \ liliasfaxi/spark-hadoop:hv2.7.2</a:t>
            </a:r>
            <a:endParaRPr lang="en-US" sz="12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CD92E30-1A89-9E03-D962-644AE1BDB1FE}"/>
              </a:ext>
            </a:extLst>
          </p:cNvPr>
          <p:cNvSpPr/>
          <p:nvPr/>
        </p:nvSpPr>
        <p:spPr>
          <a:xfrm>
            <a:off x="12823902" y="7738946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718" y="475298"/>
            <a:ext cx="226802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04718" y="827842"/>
            <a:ext cx="5174099" cy="453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Lancement de Hadoop et YARN</a:t>
            </a:r>
            <a:endParaRPr lang="en-US" sz="2850" dirty="0"/>
          </a:p>
        </p:txBody>
      </p:sp>
      <p:sp>
        <p:nvSpPr>
          <p:cNvPr id="5" name="Shape 2"/>
          <p:cNvSpPr/>
          <p:nvPr/>
        </p:nvSpPr>
        <p:spPr>
          <a:xfrm>
            <a:off x="604718" y="1540669"/>
            <a:ext cx="691158" cy="1561624"/>
          </a:xfrm>
          <a:prstGeom prst="roundRect">
            <a:avLst>
              <a:gd name="adj" fmla="val 36003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0698" y="2191822"/>
            <a:ext cx="259199" cy="25919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68636" y="1713428"/>
            <a:ext cx="297561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YARN: Le Cœur de la Gestion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468636" y="2100501"/>
            <a:ext cx="7070646" cy="8290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YARN (Yet Another Resource Negotiator) est le gestionnaire de ressources de Hadoop. Il est chargé de l'allocation des ressources du cluster et de la planification des tâches MapReduce.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04718" y="3275052"/>
            <a:ext cx="691158" cy="2291358"/>
          </a:xfrm>
          <a:prstGeom prst="roundRect">
            <a:avLst>
              <a:gd name="adj" fmla="val 36003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0698" y="4291132"/>
            <a:ext cx="259199" cy="25919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468636" y="3447812"/>
            <a:ext cx="245840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Démarrage des Services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468636" y="3834884"/>
            <a:ext cx="707064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Après le déploiement des conteneurs, il est crucial de démarrer les services Hadoop et YARN sur le nœud maître pour activer le cluster.</a:t>
            </a:r>
            <a:endParaRPr lang="en-US" sz="1350" dirty="0"/>
          </a:p>
        </p:txBody>
      </p:sp>
      <p:sp>
        <p:nvSpPr>
          <p:cNvPr id="13" name="Shape 8"/>
          <p:cNvSpPr/>
          <p:nvPr/>
        </p:nvSpPr>
        <p:spPr>
          <a:xfrm>
            <a:off x="1468636" y="4581882"/>
            <a:ext cx="7070646" cy="811768"/>
          </a:xfrm>
          <a:prstGeom prst="roundRect">
            <a:avLst>
              <a:gd name="adj" fmla="val 894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4" name="Shape 9"/>
          <p:cNvSpPr/>
          <p:nvPr/>
        </p:nvSpPr>
        <p:spPr>
          <a:xfrm>
            <a:off x="1460063" y="4581882"/>
            <a:ext cx="7087791" cy="811768"/>
          </a:xfrm>
          <a:prstGeom prst="roundRect">
            <a:avLst>
              <a:gd name="adj" fmla="val 319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Text 10"/>
          <p:cNvSpPr/>
          <p:nvPr/>
        </p:nvSpPr>
        <p:spPr>
          <a:xfrm>
            <a:off x="1632823" y="4711422"/>
            <a:ext cx="6742271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docker exec -it hadoop-master bash </a:t>
            </a:r>
          </a:p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./start-hadoop.sh</a:t>
            </a:r>
            <a:endParaRPr lang="en-US" sz="1350" dirty="0"/>
          </a:p>
        </p:txBody>
      </p:sp>
      <p:sp>
        <p:nvSpPr>
          <p:cNvPr id="16" name="Shape 11"/>
          <p:cNvSpPr/>
          <p:nvPr/>
        </p:nvSpPr>
        <p:spPr>
          <a:xfrm>
            <a:off x="604718" y="5739170"/>
            <a:ext cx="691158" cy="2015014"/>
          </a:xfrm>
          <a:prstGeom prst="roundRect">
            <a:avLst>
              <a:gd name="adj" fmla="val 360032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0698" y="6617018"/>
            <a:ext cx="259199" cy="259199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468636" y="5911929"/>
            <a:ext cx="254769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Vérification des Démons</a:t>
            </a:r>
            <a:endParaRPr lang="en-US" sz="1750" dirty="0"/>
          </a:p>
        </p:txBody>
      </p:sp>
      <p:sp>
        <p:nvSpPr>
          <p:cNvPr id="19" name="Text 13"/>
          <p:cNvSpPr/>
          <p:nvPr/>
        </p:nvSpPr>
        <p:spPr>
          <a:xfrm>
            <a:off x="1468636" y="6299002"/>
            <a:ext cx="7070646" cy="552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Utilisez la commande </a:t>
            </a: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jps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pour vérifier que tous les démons Hadoop sont correctement lancés sur le nœud maître et les esclaves.</a:t>
            </a:r>
            <a:endParaRPr lang="en-US" sz="1350" dirty="0"/>
          </a:p>
        </p:txBody>
      </p:sp>
      <p:sp>
        <p:nvSpPr>
          <p:cNvPr id="20" name="Shape 14"/>
          <p:cNvSpPr/>
          <p:nvPr/>
        </p:nvSpPr>
        <p:spPr>
          <a:xfrm>
            <a:off x="1468636" y="7046000"/>
            <a:ext cx="7070646" cy="535424"/>
          </a:xfrm>
          <a:prstGeom prst="roundRect">
            <a:avLst>
              <a:gd name="adj" fmla="val 1355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1" name="Shape 15"/>
          <p:cNvSpPr/>
          <p:nvPr/>
        </p:nvSpPr>
        <p:spPr>
          <a:xfrm>
            <a:off x="1460063" y="7046000"/>
            <a:ext cx="7087791" cy="535424"/>
          </a:xfrm>
          <a:prstGeom prst="roundRect">
            <a:avLst>
              <a:gd name="adj" fmla="val 484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22" name="Text 16"/>
          <p:cNvSpPr/>
          <p:nvPr/>
        </p:nvSpPr>
        <p:spPr>
          <a:xfrm>
            <a:off x="1632823" y="7175540"/>
            <a:ext cx="674227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jps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7357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7230" y="4301252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endParaRPr lang="en-US" sz="2050" dirty="0"/>
          </a:p>
        </p:txBody>
      </p:sp>
      <p:sp>
        <p:nvSpPr>
          <p:cNvPr id="4" name="Text 1"/>
          <p:cNvSpPr/>
          <p:nvPr/>
        </p:nvSpPr>
        <p:spPr>
          <a:xfrm>
            <a:off x="697230" y="4707731"/>
            <a:ext cx="6409134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Stockage des Données dans HDFS</a:t>
            </a:r>
            <a:endParaRPr lang="en-US" sz="3250" dirty="0"/>
          </a:p>
        </p:txBody>
      </p:sp>
      <p:sp>
        <p:nvSpPr>
          <p:cNvPr id="5" name="Shape 2"/>
          <p:cNvSpPr/>
          <p:nvPr/>
        </p:nvSpPr>
        <p:spPr>
          <a:xfrm>
            <a:off x="697230" y="5529501"/>
            <a:ext cx="4279106" cy="2134433"/>
          </a:xfrm>
          <a:prstGeom prst="roundRect">
            <a:avLst>
              <a:gd name="adj" fmla="val 224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6" name="Text 3"/>
          <p:cNvSpPr/>
          <p:nvPr/>
        </p:nvSpPr>
        <p:spPr>
          <a:xfrm>
            <a:off x="904042" y="5736312"/>
            <a:ext cx="2614970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Découpage en Blocs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04042" y="6182677"/>
            <a:ext cx="3865483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HDFS divise les fichiers en blocs de taille fixe (généralement 128 Mo) pour une distribution et un traitement parallèles efficaces.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5175528" y="5529501"/>
            <a:ext cx="4279225" cy="2134433"/>
          </a:xfrm>
          <a:prstGeom prst="roundRect">
            <a:avLst>
              <a:gd name="adj" fmla="val 224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9" name="Text 6"/>
          <p:cNvSpPr/>
          <p:nvPr/>
        </p:nvSpPr>
        <p:spPr>
          <a:xfrm>
            <a:off x="5382339" y="5736312"/>
            <a:ext cx="3359825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Réplication pour la Fiabilité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5382339" y="6182677"/>
            <a:ext cx="3865602" cy="1274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bloc est répliqué (par défaut 3 fois) sur différents DataNodes afin d'assurer la tolérance aux pannes et la disponibilité des données.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9653945" y="5529501"/>
            <a:ext cx="4279106" cy="2134433"/>
          </a:xfrm>
          <a:prstGeom prst="roundRect">
            <a:avLst>
              <a:gd name="adj" fmla="val 2240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  <p:txBody>
          <a:bodyPr/>
          <a:lstStyle/>
          <a:p>
            <a:endParaRPr lang="fr-FR"/>
          </a:p>
        </p:txBody>
      </p:sp>
      <p:sp>
        <p:nvSpPr>
          <p:cNvPr id="12" name="Text 9"/>
          <p:cNvSpPr/>
          <p:nvPr/>
        </p:nvSpPr>
        <p:spPr>
          <a:xfrm>
            <a:off x="9860756" y="5736312"/>
            <a:ext cx="3308152" cy="326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Distribution sur DataNodes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60756" y="6182677"/>
            <a:ext cx="3865483" cy="955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Les blocs répliqués sont distribués sur plusieurs DataNodes à travers le cluster, optimisant l'accès et le parallélisme.</a:t>
            </a:r>
            <a:endParaRPr lang="en-US" sz="15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C31EEF-0906-2EB1-984F-578F4DA45959}"/>
              </a:ext>
            </a:extLst>
          </p:cNvPr>
          <p:cNvSpPr/>
          <p:nvPr/>
        </p:nvSpPr>
        <p:spPr>
          <a:xfrm>
            <a:off x="12823902" y="7738946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32128"/>
            <a:ext cx="4873943" cy="5954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Interaction avec HDFS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280190" y="176772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Nous allons copier le fichier </a:t>
            </a:r>
            <a:r>
              <a:rPr lang="en-US" sz="175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purchases.txt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depuis le système local (le conteneur Docker) vers HDFS.Ce fichier servira de donnée d’entrée pour notre job MapReduce.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311157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466624"/>
            <a:ext cx="7556421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7" name="Text 4"/>
          <p:cNvSpPr/>
          <p:nvPr/>
        </p:nvSpPr>
        <p:spPr>
          <a:xfrm>
            <a:off x="6280190" y="3640931"/>
            <a:ext cx="4804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Création de Répertoires dans HDFS</a:t>
            </a:r>
            <a:endParaRPr lang="en-US" sz="2300" dirty="0"/>
          </a:p>
        </p:txBody>
      </p:sp>
      <p:sp>
        <p:nvSpPr>
          <p:cNvPr id="8" name="Shape 5"/>
          <p:cNvSpPr/>
          <p:nvPr/>
        </p:nvSpPr>
        <p:spPr>
          <a:xfrm>
            <a:off x="6280190" y="4268153"/>
            <a:ext cx="7556421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6"/>
          <p:cNvSpPr/>
          <p:nvPr/>
        </p:nvSpPr>
        <p:spPr>
          <a:xfrm>
            <a:off x="6268879" y="4268153"/>
            <a:ext cx="7579043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7"/>
          <p:cNvSpPr/>
          <p:nvPr/>
        </p:nvSpPr>
        <p:spPr>
          <a:xfrm>
            <a:off x="6495693" y="4438174"/>
            <a:ext cx="71254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hadoop fs -mkdir -p input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6280190" y="53679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722977"/>
            <a:ext cx="7556421" cy="30480"/>
          </a:xfrm>
          <a:prstGeom prst="rect">
            <a:avLst/>
          </a:prstGeom>
          <a:solidFill>
            <a:srgbClr val="007EBD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3" name="Text 10"/>
          <p:cNvSpPr/>
          <p:nvPr/>
        </p:nvSpPr>
        <p:spPr>
          <a:xfrm>
            <a:off x="6280190" y="5897285"/>
            <a:ext cx="3247668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Importation de Fichiers</a:t>
            </a:r>
            <a:endParaRPr lang="en-US" sz="2300" dirty="0"/>
          </a:p>
        </p:txBody>
      </p:sp>
      <p:sp>
        <p:nvSpPr>
          <p:cNvPr id="14" name="Shape 11"/>
          <p:cNvSpPr/>
          <p:nvPr/>
        </p:nvSpPr>
        <p:spPr>
          <a:xfrm>
            <a:off x="6280190" y="6524506"/>
            <a:ext cx="7556421" cy="702945"/>
          </a:xfrm>
          <a:prstGeom prst="roundRect">
            <a:avLst>
              <a:gd name="adj" fmla="val 13553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5" name="Shape 12"/>
          <p:cNvSpPr/>
          <p:nvPr/>
        </p:nvSpPr>
        <p:spPr>
          <a:xfrm>
            <a:off x="6268879" y="6524506"/>
            <a:ext cx="7579043" cy="702945"/>
          </a:xfrm>
          <a:prstGeom prst="roundRect">
            <a:avLst>
              <a:gd name="adj" fmla="val 484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Text 13"/>
          <p:cNvSpPr/>
          <p:nvPr/>
        </p:nvSpPr>
        <p:spPr>
          <a:xfrm>
            <a:off x="6495693" y="6694527"/>
            <a:ext cx="71254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hadoop fs -put purchases.txt input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8B5B57-6845-04E0-D988-E6517A23B75D}"/>
              </a:ext>
            </a:extLst>
          </p:cNvPr>
          <p:cNvSpPr/>
          <p:nvPr/>
        </p:nvSpPr>
        <p:spPr>
          <a:xfrm>
            <a:off x="12823902" y="7738946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" y="56820"/>
            <a:ext cx="14630400" cy="1518523"/>
          </a:xfrm>
          <a:prstGeom prst="rect">
            <a:avLst/>
          </a:prstGeom>
        </p:spPr>
      </p:pic>
      <p:sp>
        <p:nvSpPr>
          <p:cNvPr id="15" name="Shape 12"/>
          <p:cNvSpPr/>
          <p:nvPr/>
        </p:nvSpPr>
        <p:spPr>
          <a:xfrm>
            <a:off x="425172" y="6125016"/>
            <a:ext cx="13780056" cy="1542336"/>
          </a:xfrm>
          <a:prstGeom prst="roundRect">
            <a:avLst>
              <a:gd name="adj" fmla="val 3308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6" name="Shape 13"/>
          <p:cNvSpPr/>
          <p:nvPr/>
        </p:nvSpPr>
        <p:spPr>
          <a:xfrm>
            <a:off x="437316" y="6132957"/>
            <a:ext cx="13792200" cy="1542336"/>
          </a:xfrm>
          <a:prstGeom prst="roundRect">
            <a:avLst>
              <a:gd name="adj" fmla="val 11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7" name="Text 14"/>
          <p:cNvSpPr/>
          <p:nvPr/>
        </p:nvSpPr>
        <p:spPr>
          <a:xfrm>
            <a:off x="546616" y="6216099"/>
            <a:ext cx="13549312" cy="13601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#!/usr/bin/env python3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sys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line in sys.stdin:   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line = line.strip()   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words = line.split()   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for word in words:       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print(word + "\t1")</a:t>
            </a:r>
            <a:endParaRPr lang="en-US" sz="1400" dirty="0"/>
          </a:p>
        </p:txBody>
      </p:sp>
      <p:sp>
        <p:nvSpPr>
          <p:cNvPr id="18" name="Text 15"/>
          <p:cNvSpPr/>
          <p:nvPr/>
        </p:nvSpPr>
        <p:spPr>
          <a:xfrm>
            <a:off x="437316" y="7750045"/>
            <a:ext cx="13780056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 ligne d'entrée est traitée indépendamment, ce qui permet une parallélisation massive du traitement des données.</a:t>
            </a:r>
            <a:endParaRPr lang="en-US" sz="16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32A052B-567E-FD65-2C29-62E1E916AA85}"/>
              </a:ext>
            </a:extLst>
          </p:cNvPr>
          <p:cNvSpPr/>
          <p:nvPr/>
        </p:nvSpPr>
        <p:spPr>
          <a:xfrm>
            <a:off x="12829974" y="7760185"/>
            <a:ext cx="1694986" cy="412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8B99243-7C1D-73DC-BD72-C40F506125FD}"/>
              </a:ext>
            </a:extLst>
          </p:cNvPr>
          <p:cNvSpPr txBox="1"/>
          <p:nvPr/>
        </p:nvSpPr>
        <p:spPr>
          <a:xfrm>
            <a:off x="345688" y="1449659"/>
            <a:ext cx="13870691" cy="5859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Hadoop Streaming :</a:t>
            </a:r>
          </a:p>
          <a:p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Hadoop Streaming est un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utilitaire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clé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qui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permet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d'utiliser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n'importe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quel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exécutable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script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Mapper et Reducer dans un job MapReduce,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communiquant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via les flux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d'entrée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/sortie standards (STDIN/STDOUT).</a:t>
            </a:r>
          </a:p>
          <a:p>
            <a:endParaRPr lang="en-US" sz="16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 marL="228600" indent="-228600">
              <a:buAutoNum type="alphaLcPeriod"/>
            </a:pP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Rôle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 Hadoop Streaming</a:t>
            </a:r>
          </a:p>
          <a:p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Quand on lance un job MapReduce avec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Hadoop Streaming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Hadoop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 le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fichier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à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partir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des blocs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HDFS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découpe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 blocs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input splits (</a:t>
            </a: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unités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logiques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pour MapReduce)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envoie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 données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ligne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ligne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au Mapper via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STDIN</a:t>
            </a:r>
          </a:p>
          <a:p>
            <a:pPr lvl="1"/>
            <a:endParaRPr lang="en-US" sz="2000" b="1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r>
              <a:rPr lang="en-US" sz="20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Le Mapper : </a:t>
            </a: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Fonctionnement</a:t>
            </a:r>
            <a:r>
              <a:rPr lang="en-US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b="1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Général</a:t>
            </a:r>
            <a:endParaRPr lang="en-US" b="1" dirty="0"/>
          </a:p>
          <a:p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phase </a:t>
            </a: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est la première étape d’un job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MapReduce.Pour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chaque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input split, Hadoop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lance un processus Map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directement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sur le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DataNode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contenant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les blocs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correspondants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</a:t>
            </a:r>
            <a:endParaRPr lang="en-US" sz="16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 </a:t>
            </a:r>
            <a:r>
              <a:rPr lang="en-US" sz="1600" dirty="0" err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exécute</a:t>
            </a: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le script </a:t>
            </a:r>
            <a:r>
              <a:rPr lang="en-US" sz="16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mapper.py</a:t>
            </a:r>
            <a:endParaRPr lang="en-US" sz="1600" dirty="0"/>
          </a:p>
          <a:p>
            <a:pPr lvl="1"/>
            <a:endParaRPr lang="en-US" sz="1100" dirty="0"/>
          </a:p>
          <a:p>
            <a:pPr marL="628650" lvl="1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 b="1" dirty="0">
              <a:solidFill>
                <a:srgbClr val="272525"/>
              </a:solidFill>
              <a:latin typeface="Inter" pitchFamily="34" charset="0"/>
              <a:ea typeface="Inter" pitchFamily="34" charset="-122"/>
            </a:endParaRPr>
          </a:p>
          <a:p>
            <a:pPr lvl="1">
              <a:lnSpc>
                <a:spcPts val="1500"/>
              </a:lnSpc>
            </a:pPr>
            <a:endParaRPr lang="en-US" sz="1200" dirty="0"/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171450" indent="-171450">
              <a:lnSpc>
                <a:spcPts val="1500"/>
              </a:lnSpc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lnSpc>
                <a:spcPts val="1500"/>
              </a:lnSpc>
            </a:pPr>
            <a:endParaRPr lang="en-US" sz="1200" dirty="0"/>
          </a:p>
          <a:p>
            <a:pPr marL="228600" indent="-228600">
              <a:lnSpc>
                <a:spcPts val="1500"/>
              </a:lnSpc>
              <a:buAutoNum type="alphaLcPeriod"/>
            </a:pPr>
            <a:endParaRPr lang="en-US" sz="1200" dirty="0"/>
          </a:p>
          <a:p>
            <a:pPr>
              <a:lnSpc>
                <a:spcPts val="1500"/>
              </a:lnSpc>
            </a:pPr>
            <a:endParaRPr lang="en-US" sz="1200" dirty="0">
              <a:solidFill>
                <a:srgbClr val="272525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1500"/>
              </a:lnSpc>
            </a:pPr>
            <a:endParaRPr lang="en-US" sz="1200" dirty="0"/>
          </a:p>
          <a:p>
            <a:pPr>
              <a:lnSpc>
                <a:spcPts val="2500"/>
              </a:lnSpc>
            </a:pPr>
            <a:endParaRPr 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Encre 20">
                <a:extLst>
                  <a:ext uri="{FF2B5EF4-FFF2-40B4-BE49-F238E27FC236}">
                    <a16:creationId xmlns:a16="http://schemas.microsoft.com/office/drawing/2014/main" id="{22D5FAA5-E5B2-B511-AD20-DA2F99C31269}"/>
                  </a:ext>
                </a:extLst>
              </p14:cNvPr>
              <p14:cNvContentPartPr/>
              <p14:nvPr/>
            </p14:nvContentPartPr>
            <p14:xfrm>
              <a:off x="13670040" y="7696200"/>
              <a:ext cx="360" cy="360"/>
            </p14:xfrm>
          </p:contentPart>
        </mc:Choice>
        <mc:Fallback xmlns="">
          <p:pic>
            <p:nvPicPr>
              <p:cNvPr id="21" name="Encre 20">
                <a:extLst>
                  <a:ext uri="{FF2B5EF4-FFF2-40B4-BE49-F238E27FC236}">
                    <a16:creationId xmlns:a16="http://schemas.microsoft.com/office/drawing/2014/main" id="{22D5FAA5-E5B2-B511-AD20-DA2F99C312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63920" y="7690080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947" y="416362"/>
            <a:ext cx="3803690" cy="397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Shuffle &amp; Sort et Reducer :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529947" y="1040844"/>
            <a:ext cx="135705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Après la phase Map, Hadoop récupère toutes les paires (clé, valeur) produites par les mappers et les envoie à la phase Shuffle &amp; Sort. 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9947" y="1453396"/>
            <a:ext cx="13570506" cy="4845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Dans cette étape, il trie d'abord les paires par clé, puis regroupe toutes les valeurs associées à une même clé. Chaque groupe (clé → liste de valeurs) est ensuite envoyé au reducer correspondant.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9947" y="2108240"/>
            <a:ext cx="135705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 Reducer :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9947" y="2520791"/>
            <a:ext cx="135705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 phase Reduce est la dernière étape d'un job MapReduce</a:t>
            </a:r>
            <a:endParaRPr lang="en-US" sz="1150" dirty="0"/>
          </a:p>
        </p:txBody>
      </p:sp>
      <p:sp>
        <p:nvSpPr>
          <p:cNvPr id="7" name="Text 5"/>
          <p:cNvSpPr/>
          <p:nvPr/>
        </p:nvSpPr>
        <p:spPr>
          <a:xfrm>
            <a:off x="529947" y="2816066"/>
            <a:ext cx="13570506" cy="249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Pour chaque groupe de clés, Hadoop lance un processus Reduce qui exécute le script 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reducer.py</a:t>
            </a:r>
            <a:endParaRPr lang="en-US" sz="1150" dirty="0"/>
          </a:p>
        </p:txBody>
      </p:sp>
      <p:sp>
        <p:nvSpPr>
          <p:cNvPr id="8" name="Shape 6"/>
          <p:cNvSpPr/>
          <p:nvPr/>
        </p:nvSpPr>
        <p:spPr>
          <a:xfrm>
            <a:off x="529947" y="3236238"/>
            <a:ext cx="13570506" cy="4380045"/>
          </a:xfrm>
          <a:prstGeom prst="roundRect">
            <a:avLst>
              <a:gd name="adj" fmla="val 138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9" name="Shape 7"/>
          <p:cNvSpPr/>
          <p:nvPr/>
        </p:nvSpPr>
        <p:spPr>
          <a:xfrm>
            <a:off x="522446" y="3236238"/>
            <a:ext cx="13585508" cy="4190999"/>
          </a:xfrm>
          <a:prstGeom prst="roundRect">
            <a:avLst>
              <a:gd name="adj" fmla="val 49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fr-FR"/>
          </a:p>
        </p:txBody>
      </p:sp>
      <p:sp>
        <p:nvSpPr>
          <p:cNvPr id="10" name="Text 8"/>
          <p:cNvSpPr/>
          <p:nvPr/>
        </p:nvSpPr>
        <p:spPr>
          <a:xfrm>
            <a:off x="673775" y="3349704"/>
            <a:ext cx="13282851" cy="43612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#!/usr/bin/env python3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sys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current_word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None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current_count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0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for line in sys.stdin: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line = line.strip()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word, count = line.split('\t', 1)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count = int(count)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if current_word == word:    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current_count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+= count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else:    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if current_word:        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	print(current_word + "\t" + str(current_count))    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current_word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word    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	</a:t>
            </a:r>
            <a:r>
              <a:rPr lang="en-US" sz="1150" dirty="0" err="1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current_count</a:t>
            </a: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= count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current_word == word:    </a:t>
            </a:r>
          </a:p>
          <a:p>
            <a:pPr marL="0" indent="0" algn="l">
              <a:lnSpc>
                <a:spcPts val="1900"/>
              </a:lnSpc>
              <a:buNone/>
            </a:pPr>
            <a:r>
              <a:rPr lang="en-US" sz="11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	print(current_word + "\t" + str(current_count))</a:t>
            </a:r>
            <a:endParaRPr lang="en-US" sz="11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965767-0256-912F-C401-C353F29A26BF}"/>
              </a:ext>
            </a:extLst>
          </p:cNvPr>
          <p:cNvSpPr/>
          <p:nvPr/>
        </p:nvSpPr>
        <p:spPr>
          <a:xfrm>
            <a:off x="12879659" y="7710963"/>
            <a:ext cx="1639229" cy="39597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1397</Words>
  <Application>Microsoft Office PowerPoint</Application>
  <PresentationFormat>Personnalisé</PresentationFormat>
  <Paragraphs>170</Paragraphs>
  <Slides>12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Petrona Light</vt:lpstr>
      <vt:lpstr>Inter</vt:lpstr>
      <vt:lpstr>Consolas</vt:lpstr>
      <vt:lpstr>Petrona Bold</vt:lpstr>
      <vt:lpstr>Arial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malak khouja</cp:lastModifiedBy>
  <cp:revision>6</cp:revision>
  <dcterms:created xsi:type="dcterms:W3CDTF">2025-11-20T11:44:43Z</dcterms:created>
  <dcterms:modified xsi:type="dcterms:W3CDTF">2025-11-21T20:16:02Z</dcterms:modified>
</cp:coreProperties>
</file>